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1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881D-CD5E-4885-91FE-615D6E0C9546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EF34C-54F5-4B67-A716-5CF8DC29B3EE}" type="slidenum">
              <a:rPr lang="ar-IQ" smtClean="0"/>
              <a:t>‹#›</a:t>
            </a:fld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881D-CD5E-4885-91FE-615D6E0C9546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EF34C-54F5-4B67-A716-5CF8DC29B3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881D-CD5E-4885-91FE-615D6E0C9546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EF34C-54F5-4B67-A716-5CF8DC29B3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881D-CD5E-4885-91FE-615D6E0C9546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EF34C-54F5-4B67-A716-5CF8DC29B3EE}" type="slidenum">
              <a:rPr lang="ar-IQ" smtClean="0"/>
              <a:t>‹#›</a:t>
            </a:fld>
            <a:endParaRPr lang="ar-IQ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881D-CD5E-4885-91FE-615D6E0C9546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EF34C-54F5-4B67-A716-5CF8DC29B3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881D-CD5E-4885-91FE-615D6E0C9546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EF34C-54F5-4B67-A716-5CF8DC29B3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881D-CD5E-4885-91FE-615D6E0C9546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EF34C-54F5-4B67-A716-5CF8DC29B3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881D-CD5E-4885-91FE-615D6E0C9546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EF34C-54F5-4B67-A716-5CF8DC29B3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881D-CD5E-4885-91FE-615D6E0C9546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EF34C-54F5-4B67-A716-5CF8DC29B3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881D-CD5E-4885-91FE-615D6E0C9546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EF34C-54F5-4B67-A716-5CF8DC29B3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881D-CD5E-4885-91FE-615D6E0C9546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EF34C-54F5-4B67-A716-5CF8DC29B3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B3C881D-CD5E-4885-91FE-615D6E0C9546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C0EF34C-54F5-4B67-A716-5CF8DC29B3EE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403648" y="1052736"/>
            <a:ext cx="58681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/>
              <a:t>الماش او  اللوبياء الشعاعية  </a:t>
            </a:r>
            <a:r>
              <a:rPr lang="en-US" sz="2400" b="1" dirty="0" err="1" smtClean="0"/>
              <a:t>Mung</a:t>
            </a:r>
            <a:r>
              <a:rPr lang="en-US" sz="2400" b="1" dirty="0" smtClean="0"/>
              <a:t> bean</a:t>
            </a:r>
          </a:p>
          <a:p>
            <a:r>
              <a:rPr lang="ar-IQ" sz="2400" b="1" dirty="0" smtClean="0"/>
              <a:t>الاسم العلمي:</a:t>
            </a:r>
            <a:r>
              <a:rPr lang="en-US" sz="2400" b="1" dirty="0" err="1" smtClean="0"/>
              <a:t>Vigna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radiata</a:t>
            </a:r>
            <a:r>
              <a:rPr lang="en-US" sz="2400" b="1" dirty="0" smtClean="0"/>
              <a:t> </a:t>
            </a:r>
          </a:p>
          <a:p>
            <a:r>
              <a:rPr lang="ar-IQ" sz="2400" b="1" dirty="0" smtClean="0"/>
              <a:t>هو نوع من النباتات يتبع جنس اللوبياء من الفصيلة البقولية. وهو محصول نباتي زراعي من البقوليات ينحدر أصله من شبه قارة الهند وكانت تنتشر زراعته في الهند و باكستان و الصين و تايلاند و الفلبين و إندونيسيا و بورما و بنغلاديش و فيتنام و لاوس و كمبوديا وثم انتشرت زراعته في جنوب أوروبا وفي جنوب الولايات المتحدة وهو مكون من مشهيات وقرص حلو ,وتشبه في شكلها البازلاء.</a:t>
            </a:r>
            <a:endParaRPr lang="ar-IQ" sz="2400" b="1" dirty="0"/>
          </a:p>
        </p:txBody>
      </p:sp>
    </p:spTree>
    <p:extLst>
      <p:ext uri="{BB962C8B-B14F-4D97-AF65-F5344CB8AC3E}">
        <p14:creationId xmlns:p14="http://schemas.microsoft.com/office/powerpoint/2010/main" val="347742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187624" y="395051"/>
            <a:ext cx="723629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smtClean="0"/>
              <a:t>فوائد المحصول </a:t>
            </a:r>
          </a:p>
          <a:p>
            <a:r>
              <a:rPr lang="ar-IQ" sz="2000" b="1" dirty="0" smtClean="0"/>
              <a:t>1- محصول غذائي مفيد </a:t>
            </a:r>
            <a:r>
              <a:rPr lang="ar-IQ" sz="2000" b="1" dirty="0" err="1" smtClean="0"/>
              <a:t>لاحتواءه</a:t>
            </a:r>
            <a:r>
              <a:rPr lang="ar-IQ" sz="2000" b="1" dirty="0" smtClean="0"/>
              <a:t> على نسبة عالية من البروتين </a:t>
            </a:r>
          </a:p>
          <a:p>
            <a:r>
              <a:rPr lang="ar-IQ" sz="2000" b="1" dirty="0" smtClean="0"/>
              <a:t>2- يستخدم كغذاء للحيوان </a:t>
            </a:r>
            <a:r>
              <a:rPr lang="ar-IQ" sz="2000" b="1" dirty="0" err="1" smtClean="0"/>
              <a:t>لاحتواءه</a:t>
            </a:r>
            <a:r>
              <a:rPr lang="ar-IQ" sz="2000" b="1" dirty="0" smtClean="0"/>
              <a:t> على قيمة غذائية عالية للحيوان سواء كنبات اخضر او بشكل متبقيات الحصاد </a:t>
            </a:r>
          </a:p>
          <a:p>
            <a:r>
              <a:rPr lang="ar-IQ" sz="2000" b="1" dirty="0" smtClean="0"/>
              <a:t>3- يستخدم كسماد اخضر لتحسين التربة . </a:t>
            </a:r>
          </a:p>
          <a:p>
            <a:endParaRPr lang="ar-IQ" sz="2000" b="1" dirty="0"/>
          </a:p>
          <a:p>
            <a:r>
              <a:rPr lang="ar-IQ" sz="2000" b="1" dirty="0" smtClean="0"/>
              <a:t>الوصف النباتي </a:t>
            </a:r>
          </a:p>
          <a:p>
            <a:r>
              <a:rPr lang="ar-IQ" sz="2000" b="1" dirty="0" smtClean="0"/>
              <a:t>محصول صيفي عشبي من العائلة البقولية . </a:t>
            </a:r>
          </a:p>
          <a:p>
            <a:r>
              <a:rPr lang="ar-IQ" sz="2000" b="1" dirty="0" smtClean="0"/>
              <a:t>الجذر : وتدي قليل التعمق في التربة ذو فروع قليلة وتوجد عليه العقد البكتيرية . </a:t>
            </a:r>
          </a:p>
          <a:p>
            <a:r>
              <a:rPr lang="ar-IQ" sz="2000" b="1" dirty="0" smtClean="0"/>
              <a:t>الساق : عشبية قائمة ذات فروع كثيرة ويصل ارتفاع الساق من 45 – 90 سم يوجد عليه زغب ابيض خشن الملمس . </a:t>
            </a:r>
          </a:p>
          <a:p>
            <a:r>
              <a:rPr lang="ar-IQ" sz="2000" b="1" dirty="0" smtClean="0"/>
              <a:t>الاوراق : خضراء اللون فاتحة  مركبة تحتوي على ثلاث وريقات متطاولة  بيضوية يوجد عليها زغب خشن الملمس </a:t>
            </a:r>
          </a:p>
          <a:p>
            <a:r>
              <a:rPr lang="ar-IQ" sz="2000" b="1" dirty="0" smtClean="0"/>
              <a:t>الازهار : صفراء مائلة الى الاخضر تتجمع في نورات عنقودية ولون الازهار يتحول الى اللون البني عند النضج </a:t>
            </a:r>
            <a:r>
              <a:rPr lang="ar-IQ" sz="2000" b="1" dirty="0" err="1" smtClean="0"/>
              <a:t>يبلف</a:t>
            </a:r>
            <a:r>
              <a:rPr lang="ar-IQ" sz="2000" b="1" dirty="0" smtClean="0"/>
              <a:t> طول القرنة ( 8 – 12 ) سم حسب الصنف المزروع . </a:t>
            </a:r>
          </a:p>
          <a:p>
            <a:r>
              <a:rPr lang="ar-IQ" sz="2000" b="1" dirty="0" smtClean="0"/>
              <a:t>البذور : كروية الشكل صغيرة الحجم يختلف لونها حسب الاصناف اذا فيها اخضر براق وهو الشائع في العراق وفيها المائل الى الاصفر والاسود . يبلغ وزن 100 بذرة ( 41.9 ) غم في الاصناف المحلية  و 73 غم في الاصناف الاجنبية . </a:t>
            </a:r>
          </a:p>
          <a:p>
            <a:endParaRPr lang="ar-IQ" sz="2000" b="1" dirty="0" smtClean="0"/>
          </a:p>
          <a:p>
            <a:endParaRPr lang="ar-IQ" sz="2000" b="1" dirty="0"/>
          </a:p>
        </p:txBody>
      </p:sp>
    </p:spTree>
    <p:extLst>
      <p:ext uri="{BB962C8B-B14F-4D97-AF65-F5344CB8AC3E}">
        <p14:creationId xmlns:p14="http://schemas.microsoft.com/office/powerpoint/2010/main" val="364393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259632" y="335846"/>
            <a:ext cx="698477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smtClean="0"/>
              <a:t>البرسيم المصري </a:t>
            </a:r>
          </a:p>
          <a:p>
            <a:r>
              <a:rPr lang="ar-IQ" sz="2000" b="1" dirty="0" smtClean="0"/>
              <a:t>الوصف النباتي : من الفصيلة القرنية – الفراشية ومن جنس </a:t>
            </a:r>
            <a:r>
              <a:rPr lang="ar-IQ" sz="2000" b="1" dirty="0" err="1" smtClean="0"/>
              <a:t>النفليات</a:t>
            </a:r>
            <a:r>
              <a:rPr lang="ar-IQ" sz="2000" b="1" dirty="0" smtClean="0"/>
              <a:t> التي تضم حوالي 300 نوع </a:t>
            </a:r>
          </a:p>
          <a:p>
            <a:r>
              <a:rPr lang="ar-IQ" sz="2000" b="1" dirty="0" smtClean="0"/>
              <a:t>جذره : وتدي يتعمق في التربة كثيرا للحصول على الرطوبة والمواد الغذائية خصوصا في الاراضي الخفيفة , وتكثر العقد البكتيرية على جذوره والتي تعمل على تثبيت النتروجين الجوي في التربة . </a:t>
            </a:r>
          </a:p>
          <a:p>
            <a:r>
              <a:rPr lang="ar-IQ" sz="2000" b="1" dirty="0" smtClean="0"/>
              <a:t>الساق : منتصبة قائمة ترتفع حوالي 80 سم وتتفرع من اسفل النبات الى فروع عديدة تختلف باختلاف الاصناف </a:t>
            </a:r>
          </a:p>
          <a:p>
            <a:r>
              <a:rPr lang="ar-IQ" sz="2000" b="1" dirty="0" smtClean="0"/>
              <a:t>الاوراق : مركبة راحية الشكل ذات ثلاث وريقات بيضاوية ذات عنق طويل وبري </a:t>
            </a:r>
            <a:r>
              <a:rPr lang="ar-IQ" sz="2000" b="1" dirty="0" err="1" smtClean="0"/>
              <a:t>واذينات</a:t>
            </a:r>
            <a:r>
              <a:rPr lang="ar-IQ" sz="2000" b="1" dirty="0" smtClean="0"/>
              <a:t> ملاصقة للعنق والورقة خضراء اللون فاتحة خالية من الاهداب , والبقع نلاحظها على انواع اخرى من النفل مثل البرسيم الابيض والاحمر والقرمزي . </a:t>
            </a:r>
          </a:p>
          <a:p>
            <a:r>
              <a:rPr lang="ar-IQ" sz="2000" b="1" dirty="0" smtClean="0"/>
              <a:t>النورة : سنبلة مكتظة تحمل في نهاية الساق والفروع وتختلف في حملها حسب النوع </a:t>
            </a:r>
          </a:p>
          <a:p>
            <a:r>
              <a:rPr lang="ar-IQ" sz="2000" b="1" dirty="0" smtClean="0"/>
              <a:t>الازهار : فراشية بيضاء اللون مائلة للصفرة</a:t>
            </a:r>
          </a:p>
          <a:p>
            <a:r>
              <a:rPr lang="ar-IQ" sz="2000" b="1" dirty="0" smtClean="0"/>
              <a:t>البذور : صغيرة الحجم لامعة يحمر لونها بمرور الزمن ومعدل وزن 1000 بذرة هو 2.6 غم . </a:t>
            </a:r>
          </a:p>
          <a:p>
            <a:endParaRPr lang="ar-IQ" sz="2000" b="1" dirty="0" smtClean="0"/>
          </a:p>
          <a:p>
            <a:endParaRPr lang="ar-IQ" sz="2000" b="1" dirty="0" smtClean="0"/>
          </a:p>
          <a:p>
            <a:endParaRPr lang="ar-IQ" sz="2000" b="1" dirty="0"/>
          </a:p>
        </p:txBody>
      </p:sp>
    </p:spTree>
    <p:extLst>
      <p:ext uri="{BB962C8B-B14F-4D97-AF65-F5344CB8AC3E}">
        <p14:creationId xmlns:p14="http://schemas.microsoft.com/office/powerpoint/2010/main" val="171443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0464440"/>
      </p:ext>
    </p:extLst>
  </p:cSld>
  <p:clrMapOvr>
    <a:masterClrMapping/>
  </p:clrMapOvr>
</p:sld>
</file>

<file path=ppt/theme/theme1.xml><?xml version="1.0" encoding="utf-8"?>
<a:theme xmlns:a="http://schemas.openxmlformats.org/drawingml/2006/main" name="أفق">
  <a:themeElements>
    <a:clrScheme name="أف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أف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ف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26</TotalTime>
  <Words>394</Words>
  <Application>Microsoft Office PowerPoint</Application>
  <PresentationFormat>عرض على الشاشة (3:4)‏</PresentationFormat>
  <Paragraphs>24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أفق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3</cp:revision>
  <dcterms:created xsi:type="dcterms:W3CDTF">2020-05-06T00:10:10Z</dcterms:created>
  <dcterms:modified xsi:type="dcterms:W3CDTF">2020-05-06T21:13:35Z</dcterms:modified>
</cp:coreProperties>
</file>